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477" r:id="rId2"/>
    <p:sldId id="499" r:id="rId3"/>
    <p:sldId id="527" r:id="rId4"/>
    <p:sldId id="531" r:id="rId5"/>
    <p:sldId id="533" r:id="rId6"/>
    <p:sldId id="524" r:id="rId7"/>
    <p:sldId id="534" r:id="rId8"/>
    <p:sldId id="530" r:id="rId9"/>
    <p:sldId id="525" r:id="rId10"/>
    <p:sldId id="528" r:id="rId11"/>
    <p:sldId id="535" r:id="rId12"/>
    <p:sldId id="536" r:id="rId13"/>
    <p:sldId id="526" r:id="rId14"/>
    <p:sldId id="529" r:id="rId15"/>
    <p:sldId id="519" r:id="rId16"/>
    <p:sldId id="532" r:id="rId17"/>
    <p:sldId id="53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6C6"/>
    <a:srgbClr val="F8766D"/>
    <a:srgbClr val="06BFC4"/>
    <a:srgbClr val="629CFF"/>
    <a:srgbClr val="03BB38"/>
    <a:srgbClr val="FF7970"/>
    <a:srgbClr val="F7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8830" autoAdjust="0"/>
  </p:normalViewPr>
  <p:slideViewPr>
    <p:cSldViewPr snapToGrid="0" showGuides="1">
      <p:cViewPr varScale="1">
        <p:scale>
          <a:sx n="148" d="100"/>
          <a:sy n="148" d="100"/>
        </p:scale>
        <p:origin x="11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A773-0DCE-3544-BB67-D5FA58DF903C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BAA8C-FDC6-D345-B4E0-3B024492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2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# CD4 T: 0.00062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Colitis # CD4 T: 2e-6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Peter if this is what he envisioned for me doing for this data? Offer to perform on his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00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# CD4 T: 0.00062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Colitis # CD4 T: 2e-6 (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 Peter if this is what he envisioned for me doing for this data? Offer to perform on his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5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45F1B-A8D1-A2A8-AFD9-BD9F12353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D09F8-48B3-CB15-696C-6834E503F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51010-9A7A-6DE2-1A10-A9EFEAB28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7AFDB-1C59-80E1-E1D2-F71ED89AA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7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Clonotypes here for both heatmaps ordered by counts normalized by clonotype depth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Naive TRB hydrophobicity 70, 90%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TCM TRB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hycrophobicity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70%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TCM TRB CDR3 length 70%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 TRA hydrophobicity 30%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4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64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40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53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84327-043E-B51D-C4BC-34FB02416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DA5BB-D597-F191-6FB8-2867087BC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62ADD-668D-59B0-067B-06C0AEB68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7BE0F-217A-D891-8DD4-28D970A11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7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There’s only 1 patient in myocarditis dataset that had colitis and had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scRNAseq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data… not worth looking into anything with n = 1 I don’t think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normalized by clonotype depth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values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downsampled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68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There’s only 1 patient in myocarditis dataset that had colitis and had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scRNAseq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data… not worth looking into anything with n = 1 I don’t think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normalized by clonotype depth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padj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values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downsampled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Proliferating: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CD4 TEM: 0.004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Naive: 0.02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CD8 TCM: 0.01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# MAITs: 0.004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1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My impression is that their cell typing was ~manual based on marker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0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4" pitchFamily="34" charset="0"/>
              </a:rPr>
              <a:t>Annotate each query cell based on a set of reference-defined cell states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4" pitchFamily="34" charset="0"/>
              </a:rPr>
              <a:t>Project each query cell onto a previously computed UMAP visualization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find anchors between reference and query</a:t>
            </a:r>
          </a:p>
          <a:p>
            <a:r>
              <a:rPr lang="en-US" b="0" i="0" u="none" strike="noStrike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transfer cell type labels and protein data from the reference to the query. Additionally, we project the query data onto the UMAP structure of the reference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22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Linkages mostly intra-ICI colitis because this cell type more abundant in that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Linkages mostly intra-ICI colitis because this cell type more abundant in that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2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don’t want to group by patient instead for step 5 because then double counting CDR3s?</a:t>
            </a:r>
          </a:p>
          <a:p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Rationale for looking at convergence is that sustained antigen exposure may promote selection of various unique CDR3 NTs encoding same CDR3 AA within a patient, does this hold for interpatient convergence?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BAA8C-FDC6-D345-B4E0-3B0244920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F7D-5E7F-36F4-9F81-EF599E35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D1C0-FB6E-DBC2-BB7B-A07A8B8C6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48A5-ED33-A395-C545-863D489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415C-01E8-47C5-572D-4511E69E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6B2E-FEFC-BE4D-184F-95A8F62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8C1-9166-7DEA-3D13-364B2603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891F6-3DD4-9F59-F743-141E6B34C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D971C-42DE-4D59-B5E8-CB9F8BD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3F9F1-DE9A-F9DE-EAFD-B0DFFE4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1984-6BB3-B8D1-B86C-A5F5D11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3516-DDDD-3784-0552-177E497A0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97A8E-2FDE-2B20-22F2-4D8FEC25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9A34-1E50-8AA9-2B91-F89D7D9A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F2E-F3E3-41D2-928E-A5A5C5A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51A6-42D7-6FD1-A39C-1A9D872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D417-C050-FC78-7FA1-8F4FEBDA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D99-F150-E151-9944-EC18F88D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A25-9951-8888-987C-428D29B4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9CFE-9F4D-528A-7686-0A22460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3BFF-54D4-048B-EE52-7763A17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DFAE-AE61-986E-EB48-20ABE23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13BE9-938E-A674-EA2C-FF6D5D38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9E9E-D557-CC11-64C0-D157AF76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CE7-D734-F13F-D984-659B982E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BBA3-424C-85A5-38AF-F225EA0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89D-121E-B661-3E95-72AE4B6A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43FC-ECEC-2DDE-0104-106A3A492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FD3F-C10F-8AA1-70B7-401B1B23B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7327-0686-96B1-9475-2555F8CC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34DDF-D8E7-3F6C-CB8F-FDF6E709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88B5A-00ED-82FA-1738-C85CB61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C69-B515-DF53-BCFA-D550EC9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B141-38A1-BE22-A013-A82CC670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4C5C-0EE0-3A42-5D11-435E37A5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B2EF9-C19C-EDC6-8B3D-580FBC45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659E9-2F87-CFC4-B465-08D2316C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E6FC-2E10-A26A-D4C3-794777D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50073-47FA-8CFF-0617-4878595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60F9F-3E51-C58C-0BF6-C86FF29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32-26A5-7A2D-F678-56393EC3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8E989-75F8-BB02-B82D-11FAC5E1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B5C66-E958-649A-5675-A662F06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54FA4-DFC4-646F-60E5-DECF271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4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4E65-08BD-6907-1F8C-723793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1CC75-33DA-B1F6-96AF-CBB14805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4FFB-D0D0-31DD-44BD-B3E7ED1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42D8-1021-2C9E-5F09-32FDF65E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3F2-059D-752E-A400-647BBF83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1D53-A503-B148-BD5E-C4D870B4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5AFC-61BE-1793-693C-F41CB363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F21D-5FB2-4C84-EB29-6F451F3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F816-AD91-E8D2-EBCE-8DA1C28A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0EA5-70CB-2324-481C-69CB3F6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C042-20F1-9842-172C-4C7DD2B9B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864F1-02BA-BDF6-6C2A-9632A1AEA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EC45-E803-35C8-EB66-A31C5C6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A919A-3F80-FD6A-344C-529C0DA6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F0D72-1C3C-A33E-99F8-116B63B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AE4-2EA3-240E-FA0D-88C1D97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5C67-A2AC-C558-C959-8951B3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D394-34D6-0BC7-0954-31A6D679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C6068-BAFB-FC44-B9D8-F4B3BB105DE6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F240-BF3F-ED66-6361-38718558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40C0-6F4C-5793-2DBF-B20945C2C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6216-3A53-0949-804D-38F3812E9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8DB-DE2C-07D3-123C-E9582F85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488F-513A-E9AC-F871-02135EAB1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1 18 </a:t>
            </a:r>
            <a:r>
              <a:rPr lang="en-US" dirty="0"/>
              <a:t>2024</a:t>
            </a:r>
          </a:p>
          <a:p>
            <a:r>
              <a:rPr lang="en-US" dirty="0"/>
              <a:t>Ty Bottorff</a:t>
            </a:r>
          </a:p>
        </p:txBody>
      </p:sp>
    </p:spTree>
    <p:extLst>
      <p:ext uri="{BB962C8B-B14F-4D97-AF65-F5344CB8AC3E}">
        <p14:creationId xmlns:p14="http://schemas.microsoft.com/office/powerpoint/2010/main" val="274084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40C027-6AFD-CEF3-FF75-DE60D1614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43" y="2400547"/>
            <a:ext cx="5704936" cy="3517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40B0E-E84E-5A3C-0B0A-7F8D7FCF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2" y="2402840"/>
            <a:ext cx="5632618" cy="3515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Intra- &amp; inter-patient convergence by </a:t>
            </a:r>
            <a:r>
              <a:rPr lang="en-US" dirty="0" err="1"/>
              <a:t>irAE</a:t>
            </a:r>
            <a:r>
              <a:rPr lang="en-US" dirty="0"/>
              <a:t> group has opposite trends in CD4 Ts from 2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333FF-7FC9-625A-54C7-3DD46FA3DB3B}"/>
              </a:ext>
            </a:extLst>
          </p:cNvPr>
          <p:cNvSpPr txBox="1"/>
          <p:nvPr/>
        </p:nvSpPr>
        <p:spPr>
          <a:xfrm>
            <a:off x="1859280" y="18976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35F2-F2D2-828C-C37A-E24E13038A5E}"/>
              </a:ext>
            </a:extLst>
          </p:cNvPr>
          <p:cNvSpPr txBox="1"/>
          <p:nvPr/>
        </p:nvSpPr>
        <p:spPr>
          <a:xfrm>
            <a:off x="4524129" y="5962686"/>
            <a:ext cx="267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lines are 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DAEF8-ACAC-CDCE-83DB-BF54627A8045}"/>
              </a:ext>
            </a:extLst>
          </p:cNvPr>
          <p:cNvSpPr txBox="1"/>
          <p:nvPr/>
        </p:nvSpPr>
        <p:spPr>
          <a:xfrm>
            <a:off x="7977153" y="19484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3A814-86E5-2600-FC54-EDCC3F58599C}"/>
              </a:ext>
            </a:extLst>
          </p:cNvPr>
          <p:cNvSpPr txBox="1"/>
          <p:nvPr/>
        </p:nvSpPr>
        <p:spPr>
          <a:xfrm>
            <a:off x="1651531" y="3038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AD931-9531-4D75-8A78-4DC3062E29B8}"/>
              </a:ext>
            </a:extLst>
          </p:cNvPr>
          <p:cNvSpPr txBox="1"/>
          <p:nvPr/>
        </p:nvSpPr>
        <p:spPr>
          <a:xfrm>
            <a:off x="2725972" y="6497294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Wilcox rank sum test: ****;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 1e-4, 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&lt;1e-2,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2DD3D-2687-A5B2-2546-7D2D1BAE2514}"/>
              </a:ext>
            </a:extLst>
          </p:cNvPr>
          <p:cNvSpPr txBox="1"/>
          <p:nvPr/>
        </p:nvSpPr>
        <p:spPr>
          <a:xfrm>
            <a:off x="7653987" y="3038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212489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Intrapatient</a:t>
            </a:r>
            <a:r>
              <a:rPr lang="en-US" dirty="0"/>
              <a:t> convergence higher in colitis </a:t>
            </a:r>
            <a:r>
              <a:rPr lang="en-US" dirty="0" err="1"/>
              <a:t>irAE</a:t>
            </a:r>
            <a:r>
              <a:rPr lang="en-US" dirty="0"/>
              <a:t> group in CD8 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3492F-F990-59B3-26F1-05EBD9DC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4612"/>
            <a:ext cx="5960958" cy="3688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3DF1D-5BB6-BE11-EA98-8050282BB422}"/>
              </a:ext>
            </a:extLst>
          </p:cNvPr>
          <p:cNvSpPr txBox="1"/>
          <p:nvPr/>
        </p:nvSpPr>
        <p:spPr>
          <a:xfrm>
            <a:off x="1859280" y="18976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D83BC-66D7-4008-BEDF-5A5206DD89A6}"/>
              </a:ext>
            </a:extLst>
          </p:cNvPr>
          <p:cNvSpPr txBox="1"/>
          <p:nvPr/>
        </p:nvSpPr>
        <p:spPr>
          <a:xfrm>
            <a:off x="4524129" y="5962686"/>
            <a:ext cx="267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lines are means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06B45-6CC4-2F07-6594-F077DD97F583}"/>
              </a:ext>
            </a:extLst>
          </p:cNvPr>
          <p:cNvSpPr txBox="1"/>
          <p:nvPr/>
        </p:nvSpPr>
        <p:spPr>
          <a:xfrm>
            <a:off x="7977153" y="19484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5793D-50CF-CDD3-4C8E-C6D82912110C}"/>
              </a:ext>
            </a:extLst>
          </p:cNvPr>
          <p:cNvSpPr txBox="1"/>
          <p:nvPr/>
        </p:nvSpPr>
        <p:spPr>
          <a:xfrm>
            <a:off x="2725972" y="6497294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Wilcox rank sum test: ****;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 1e-4, 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&lt;1e-2,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EFADE8-8405-AC30-6897-245753AC9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819" y="2320650"/>
            <a:ext cx="5843720" cy="3637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C674E1-FAAC-2844-4172-244E3F1EC018}"/>
              </a:ext>
            </a:extLst>
          </p:cNvPr>
          <p:cNvSpPr txBox="1"/>
          <p:nvPr/>
        </p:nvSpPr>
        <p:spPr>
          <a:xfrm>
            <a:off x="9150749" y="29264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38730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05736-5518-8CA5-6150-CB9A3224D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D1A7-8CFB-8819-9459-3F221584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Contribution of sequencing errors to </a:t>
            </a:r>
            <a:r>
              <a:rPr lang="en-US" dirty="0" err="1"/>
              <a:t>intrapatient</a:t>
            </a:r>
            <a:r>
              <a:rPr lang="en-US" dirty="0"/>
              <a:t> “convergence”, where/how to impose cutoff?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17B0D-69BA-34A3-78E6-B4E21FEC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63" y="2317790"/>
            <a:ext cx="5136297" cy="3188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269B7-9923-9EA0-F436-D2195759E042}"/>
              </a:ext>
            </a:extLst>
          </p:cNvPr>
          <p:cNvSpPr txBox="1"/>
          <p:nvPr/>
        </p:nvSpPr>
        <p:spPr>
          <a:xfrm>
            <a:off x="1859280" y="18976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84642-C542-DDA0-89AA-E436A40E3356}"/>
              </a:ext>
            </a:extLst>
          </p:cNvPr>
          <p:cNvSpPr txBox="1"/>
          <p:nvPr/>
        </p:nvSpPr>
        <p:spPr>
          <a:xfrm>
            <a:off x="7977153" y="1948458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EBA5D-6083-4C4A-DD06-E14BA4EBF76E}"/>
              </a:ext>
            </a:extLst>
          </p:cNvPr>
          <p:cNvSpPr txBox="1"/>
          <p:nvPr/>
        </p:nvSpPr>
        <p:spPr>
          <a:xfrm>
            <a:off x="7975843" y="5941109"/>
            <a:ext cx="261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(7, 13/sum(count)) is one</a:t>
            </a:r>
          </a:p>
          <a:p>
            <a:r>
              <a:rPr lang="en-US" dirty="0"/>
              <a:t>example data point above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582716-5DC9-8BB0-2538-369A808DA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33" y="2375110"/>
            <a:ext cx="5136296" cy="3180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D3D4-060D-1DFB-02F3-298577576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9" y="5476067"/>
            <a:ext cx="7815532" cy="1390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DA5A11-BA90-DFCD-B739-E8CF52F2DA37}"/>
              </a:ext>
            </a:extLst>
          </p:cNvPr>
          <p:cNvSpPr txBox="1"/>
          <p:nvPr/>
        </p:nvSpPr>
        <p:spPr>
          <a:xfrm>
            <a:off x="5287992" y="365760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= 1/x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1F2EA-BE1C-7E01-AA42-42AD6E9A353C}"/>
              </a:ext>
            </a:extLst>
          </p:cNvPr>
          <p:cNvCxnSpPr>
            <a:cxnSpLocks/>
          </p:cNvCxnSpPr>
          <p:nvPr/>
        </p:nvCxnSpPr>
        <p:spPr>
          <a:xfrm flipV="1">
            <a:off x="10273313" y="3657600"/>
            <a:ext cx="242287" cy="2283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82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Given ability of rare clonotypes to drive disease, also investigated non-cumulative clonotype heatmaps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333FF-7FC9-625A-54C7-3DD46FA3DB3B}"/>
              </a:ext>
            </a:extLst>
          </p:cNvPr>
          <p:cNvSpPr txBox="1"/>
          <p:nvPr/>
        </p:nvSpPr>
        <p:spPr>
          <a:xfrm>
            <a:off x="1859280" y="2130764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Myocarditis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2BFEF-1D4C-376D-81A2-CB5173EB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7028"/>
            <a:ext cx="5842000" cy="3599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D92938-1A29-78AE-C397-7E0423532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4" y="2487028"/>
            <a:ext cx="5908067" cy="3599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10C4CE-FDD1-7463-29A8-65E4EEB1F3A1}"/>
              </a:ext>
            </a:extLst>
          </p:cNvPr>
          <p:cNvSpPr txBox="1"/>
          <p:nvPr/>
        </p:nvSpPr>
        <p:spPr>
          <a:xfrm>
            <a:off x="8008812" y="2141633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Colitis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760CA-5905-4A68-CF53-F8EBDDAFBE9D}"/>
              </a:ext>
            </a:extLst>
          </p:cNvPr>
          <p:cNvSpPr txBox="1"/>
          <p:nvPr/>
        </p:nvSpPr>
        <p:spPr>
          <a:xfrm>
            <a:off x="71120" y="5921012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Increasing clonotype abundance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B00FC-695D-3221-7B14-555153168B0C}"/>
              </a:ext>
            </a:extLst>
          </p:cNvPr>
          <p:cNvSpPr txBox="1"/>
          <p:nvPr/>
        </p:nvSpPr>
        <p:spPr>
          <a:xfrm>
            <a:off x="5900420" y="5921012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Increasing clonotype abundance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E4D3C-4090-8D69-3A83-214DA12C797C}"/>
              </a:ext>
            </a:extLst>
          </p:cNvPr>
          <p:cNvSpPr txBox="1"/>
          <p:nvPr/>
        </p:nvSpPr>
        <p:spPr>
          <a:xfrm>
            <a:off x="3709383" y="6431875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**,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&lt;1e-2;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7789C-5491-5D20-09B0-40D3246AA775}"/>
              </a:ext>
            </a:extLst>
          </p:cNvPr>
          <p:cNvSpPr txBox="1"/>
          <p:nvPr/>
        </p:nvSpPr>
        <p:spPr>
          <a:xfrm>
            <a:off x="9456494" y="2500096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adj</a:t>
            </a:r>
          </a:p>
        </p:txBody>
      </p:sp>
    </p:spTree>
    <p:extLst>
      <p:ext uri="{BB962C8B-B14F-4D97-AF65-F5344CB8AC3E}">
        <p14:creationId xmlns:p14="http://schemas.microsoft.com/office/powerpoint/2010/main" val="100507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124440" cy="48785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Cell type abundance differences in colitis dataset do not seem to be driven by single/few patients, ~mostly recapitulate published results </a:t>
            </a:r>
          </a:p>
          <a:p>
            <a:r>
              <a:rPr lang="en-US" dirty="0"/>
              <a:t>In colitis dataset, junctions of…</a:t>
            </a:r>
          </a:p>
          <a:p>
            <a:pPr lvl="1"/>
            <a:r>
              <a:rPr lang="en-US" dirty="0"/>
              <a:t>CD4 proliferating cells mostly shared with CD4 TCM, CD8 TEM, CD8 Naïve cells</a:t>
            </a:r>
          </a:p>
          <a:p>
            <a:pPr lvl="1"/>
            <a:r>
              <a:rPr lang="en-US" dirty="0"/>
              <a:t>CD8 naive cells mostly shared with CD8 TEMs, themselves, CD8 proliferating cells</a:t>
            </a:r>
          </a:p>
          <a:p>
            <a:r>
              <a:rPr lang="en-US" dirty="0"/>
              <a:t>2 datasets have opposite conclusions for CD4 T convergence differences by </a:t>
            </a:r>
            <a:r>
              <a:rPr lang="en-US" dirty="0" err="1"/>
              <a:t>irAE</a:t>
            </a:r>
            <a:r>
              <a:rPr lang="en-US" dirty="0"/>
              <a:t> group, </a:t>
            </a:r>
            <a:r>
              <a:rPr lang="en-US" dirty="0" err="1"/>
              <a:t>intrapatient</a:t>
            </a:r>
            <a:r>
              <a:rPr lang="en-US" dirty="0"/>
              <a:t> convergence higher in </a:t>
            </a:r>
            <a:r>
              <a:rPr lang="en-US" dirty="0" err="1"/>
              <a:t>irAE</a:t>
            </a:r>
            <a:r>
              <a:rPr lang="en-US" dirty="0"/>
              <a:t> colitis group in CD8 Ts</a:t>
            </a:r>
          </a:p>
          <a:p>
            <a:r>
              <a:rPr lang="en-US" dirty="0"/>
              <a:t>No difference in convergence/publicity between </a:t>
            </a:r>
            <a:r>
              <a:rPr lang="en-US" dirty="0" err="1"/>
              <a:t>irAE</a:t>
            </a:r>
            <a:r>
              <a:rPr lang="en-US" dirty="0"/>
              <a:t> groups for cell types more abundant in colitis </a:t>
            </a:r>
            <a:r>
              <a:rPr lang="en-US" dirty="0" err="1"/>
              <a:t>irAE</a:t>
            </a:r>
            <a:r>
              <a:rPr lang="en-US" dirty="0"/>
              <a:t> tissue (data not shown)</a:t>
            </a:r>
          </a:p>
          <a:p>
            <a:r>
              <a:rPr lang="en-US" dirty="0"/>
              <a:t>In myocarditis dataset, uncover some feature differences between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lvl="1"/>
            <a:r>
              <a:rPr lang="en-US" dirty="0"/>
              <a:t>rare CD4 Naïve cells’ TRB hydrophobicity</a:t>
            </a:r>
          </a:p>
          <a:p>
            <a:pPr lvl="1"/>
            <a:r>
              <a:rPr lang="en-US" dirty="0"/>
              <a:t>rare CD4 TCMs’ TRB hydrophobicity</a:t>
            </a:r>
          </a:p>
          <a:p>
            <a:pPr lvl="1"/>
            <a:r>
              <a:rPr lang="en-US" dirty="0"/>
              <a:t>rare CD4 TCMs’ TRB CDR3 length</a:t>
            </a:r>
          </a:p>
          <a:p>
            <a:pPr lvl="1"/>
            <a:r>
              <a:rPr lang="en-US" dirty="0"/>
              <a:t>rather highly expanded CD4 TEMs’ TRA hydrophobicity</a:t>
            </a:r>
          </a:p>
          <a:p>
            <a:pPr lvl="1"/>
            <a:r>
              <a:rPr lang="en-US" dirty="0"/>
              <a:t>caveat: only in myocarditis dataset and not recapitulated in </a:t>
            </a:r>
            <a:r>
              <a:rPr lang="en-US" dirty="0" err="1"/>
              <a:t>downsampled</a:t>
            </a:r>
            <a:r>
              <a:rPr lang="en-US" dirty="0"/>
              <a:t> method, so perhaps driven by few patients and not robust findings</a:t>
            </a:r>
          </a:p>
        </p:txBody>
      </p:sp>
    </p:spTree>
    <p:extLst>
      <p:ext uri="{BB962C8B-B14F-4D97-AF65-F5344CB8AC3E}">
        <p14:creationId xmlns:p14="http://schemas.microsoft.com/office/powerpoint/2010/main" val="358604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356108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215880" cy="4623402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Compute new UMAP after merging reference and query to help identify cells (</a:t>
            </a:r>
            <a:r>
              <a:rPr lang="en-US" dirty="0" err="1"/>
              <a:t>Trms</a:t>
            </a:r>
            <a:r>
              <a:rPr lang="en-US" dirty="0"/>
              <a:t>?) absent in reference (PBMCs) but present in query (colon tissue),</a:t>
            </a:r>
          </a:p>
          <a:p>
            <a:pPr lvl="1"/>
            <a:r>
              <a:rPr lang="en-US" dirty="0"/>
              <a:t>still need to then be able to cell type these cells somehow…</a:t>
            </a:r>
          </a:p>
          <a:p>
            <a:pPr lvl="1"/>
            <a:r>
              <a:rPr lang="en-US" dirty="0"/>
              <a:t>if this doesn’t help, reconsider how I’m assigning cell types?</a:t>
            </a:r>
          </a:p>
          <a:p>
            <a:pPr lvl="1"/>
            <a:r>
              <a:rPr lang="en-US" dirty="0"/>
              <a:t>could also just look for clusters with high </a:t>
            </a:r>
            <a:r>
              <a:rPr lang="en-US" dirty="0" err="1"/>
              <a:t>Trm</a:t>
            </a:r>
            <a:r>
              <a:rPr lang="en-US" dirty="0"/>
              <a:t> marker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Convergence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How to distinguish sequencing errors contributing to </a:t>
            </a:r>
            <a:r>
              <a:rPr lang="en-US" dirty="0" err="1"/>
              <a:t>intrapatient</a:t>
            </a:r>
            <a:r>
              <a:rPr lang="en-US" dirty="0"/>
              <a:t> convergence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Look at just interpatient convergence? Not sure if rationale/interest holds for interpatient convergence</a:t>
            </a:r>
          </a:p>
          <a:p>
            <a:pPr lvl="2"/>
            <a:r>
              <a:rPr lang="en-US" dirty="0"/>
              <a:t>Not sure how to do… subtract intra from </a:t>
            </a:r>
            <a:r>
              <a:rPr lang="en-US" dirty="0" err="1"/>
              <a:t>intra+inter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PMC9683788 just looks at </a:t>
            </a:r>
            <a:r>
              <a:rPr lang="en-US" dirty="0" err="1"/>
              <a:t>intrapatient</a:t>
            </a:r>
            <a:r>
              <a:rPr lang="en-US" dirty="0"/>
              <a:t>: “</a:t>
            </a:r>
            <a:r>
              <a:rPr lang="en-US" b="0" i="0" u="none" strike="noStrike" dirty="0">
                <a:effectLst/>
              </a:rPr>
              <a:t>We defined the degeneracy of a TCR protein as the number of distinct clonotypes (defined by DNA sequences) encoding that TCR </a:t>
            </a:r>
            <a:r>
              <a:rPr lang="en-US" b="1" i="0" u="none" strike="noStrike" dirty="0">
                <a:effectLst/>
              </a:rPr>
              <a:t>within one sample</a:t>
            </a:r>
            <a:r>
              <a:rPr lang="en-US" b="0" i="0" u="none" strike="noStrike" dirty="0">
                <a:effectLst/>
              </a:rPr>
              <a:t>. In other words, a degeneracy equal to 1 means non-convergent TCRs, while greater than 1 indicates convergent TCRs”</a:t>
            </a:r>
          </a:p>
          <a:p>
            <a:pPr lvl="2"/>
            <a:r>
              <a:rPr lang="en-US" dirty="0"/>
              <a:t>Not sure about PMC6962348: “</a:t>
            </a:r>
            <a:r>
              <a:rPr lang="en-US" b="0" i="0" u="none" strike="noStrike" dirty="0">
                <a:effectLst/>
              </a:rPr>
              <a:t>TCR convergence was calculated as the aggregate frequency of clones (here defined as unique TCRB nucleotide sequences) sharing a variable gene (excluding allele information) and CDR3 AA sequence with at least one other identified clone.”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Draft SI slides for next weekly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Recapitulate Erin’s figures (</a:t>
            </a:r>
            <a:r>
              <a:rPr lang="en-US" dirty="0" err="1"/>
              <a:t>ATACseq</a:t>
            </a:r>
            <a:r>
              <a:rPr lang="en-US" dirty="0"/>
              <a:t> analysis) from </a:t>
            </a:r>
            <a:r>
              <a:rPr lang="en-US" dirty="0" err="1"/>
              <a:t>fastq</a:t>
            </a:r>
            <a:r>
              <a:rPr lang="en-US" dirty="0"/>
              <a:t> files on GEO, which figures?</a:t>
            </a:r>
          </a:p>
        </p:txBody>
      </p:sp>
    </p:spTree>
    <p:extLst>
      <p:ext uri="{BB962C8B-B14F-4D97-AF65-F5344CB8AC3E}">
        <p14:creationId xmlns:p14="http://schemas.microsoft.com/office/powerpoint/2010/main" val="1759230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Alternative metrics to distinguish seq errors from </a:t>
            </a:r>
            <a:r>
              <a:rPr lang="en-US" dirty="0" err="1"/>
              <a:t>intrapatient</a:t>
            </a:r>
            <a:r>
              <a:rPr lang="en-US" dirty="0"/>
              <a:t> convergence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A265B-A233-0458-C5AB-0D44AF19F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26303"/>
            <a:ext cx="4207780" cy="2546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B54A6-262D-BFF2-D60F-07CF8D8B5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244" y="1686454"/>
            <a:ext cx="4207781" cy="2588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05657-9C3D-6FD9-3B22-FBE8D6607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246" y="4242690"/>
            <a:ext cx="4207780" cy="2541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9EB51-0611-C468-429C-F593AC327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42524"/>
            <a:ext cx="4133981" cy="254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5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47D17-F55E-3578-2B20-A9D1663C9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D11-31BE-EF95-C096-E83987D3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Myocarditis paper cell abundance conclusions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8F757-5659-3B29-9812-85F7FEA20CA8}"/>
              </a:ext>
            </a:extLst>
          </p:cNvPr>
          <p:cNvSpPr txBox="1"/>
          <p:nvPr/>
        </p:nvSpPr>
        <p:spPr>
          <a:xfrm>
            <a:off x="731520" y="4174714"/>
            <a:ext cx="649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Temra</a:t>
            </a:r>
            <a:r>
              <a:rPr lang="en-US" dirty="0"/>
              <a:t> CD8</a:t>
            </a:r>
            <a:r>
              <a:rPr lang="en-US" baseline="30000" dirty="0"/>
              <a:t>+</a:t>
            </a:r>
            <a:r>
              <a:rPr lang="en-US" dirty="0"/>
              <a:t> cells higher in myocarditis </a:t>
            </a:r>
            <a:r>
              <a:rPr lang="en-US" dirty="0" err="1"/>
              <a:t>irAE</a:t>
            </a:r>
            <a:r>
              <a:rPr lang="en-US" dirty="0"/>
              <a:t> group vs. non-myocarditis </a:t>
            </a:r>
            <a:r>
              <a:rPr lang="en-US" dirty="0" err="1"/>
              <a:t>irAE</a:t>
            </a:r>
            <a:r>
              <a:rPr lang="en-US" dirty="0"/>
              <a:t> and control (</a:t>
            </a:r>
            <a:r>
              <a:rPr lang="en-US" dirty="0" err="1"/>
              <a:t>CyTOF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incorporate </a:t>
            </a:r>
            <a:r>
              <a:rPr lang="en-US" dirty="0" err="1"/>
              <a:t>CyTOF</a:t>
            </a:r>
            <a:r>
              <a:rPr lang="en-US" dirty="0"/>
              <a:t> data to pull out </a:t>
            </a:r>
            <a:r>
              <a:rPr lang="en-US" dirty="0" err="1"/>
              <a:t>Temra</a:t>
            </a:r>
            <a:r>
              <a:rPr lang="en-US" dirty="0"/>
              <a:t> cells?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BE823A-D094-B74F-4359-68AAA453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254" y="1535337"/>
            <a:ext cx="3197609" cy="51895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ADDF28B-8255-7C10-FBE3-1B5B3BD0B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16" y="1827098"/>
            <a:ext cx="5269808" cy="16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3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1834-7B32-1ACA-4358-B630FB8E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89"/>
            <a:ext cx="10612120" cy="4623402"/>
          </a:xfrm>
        </p:spPr>
        <p:txBody>
          <a:bodyPr>
            <a:normAutofit/>
          </a:bodyPr>
          <a:lstStyle/>
          <a:p>
            <a:r>
              <a:rPr lang="en-US" dirty="0"/>
              <a:t>Cell abundance analysis</a:t>
            </a:r>
          </a:p>
          <a:p>
            <a:pPr lvl="1"/>
            <a:r>
              <a:rPr lang="en-US" dirty="0"/>
              <a:t>Patient bias plots for colitis dataset cell type abundance differences by </a:t>
            </a:r>
            <a:r>
              <a:rPr lang="en-US" dirty="0" err="1"/>
              <a:t>irAE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Colitis paper cell abundance published results</a:t>
            </a:r>
          </a:p>
          <a:p>
            <a:pPr lvl="1"/>
            <a:r>
              <a:rPr lang="en-US" dirty="0"/>
              <a:t>Airline plots for cell types more abundant in colitis </a:t>
            </a:r>
            <a:r>
              <a:rPr lang="en-US" dirty="0" err="1"/>
              <a:t>irAE</a:t>
            </a:r>
            <a:r>
              <a:rPr lang="en-US" dirty="0"/>
              <a:t> tissue</a:t>
            </a:r>
          </a:p>
          <a:p>
            <a:r>
              <a:rPr lang="en-US" dirty="0"/>
              <a:t>Convergence density plots</a:t>
            </a:r>
          </a:p>
          <a:p>
            <a:r>
              <a:rPr lang="en-US" dirty="0"/>
              <a:t>Non-cumulative feature heatmaps</a:t>
            </a:r>
          </a:p>
        </p:txBody>
      </p:sp>
    </p:spTree>
    <p:extLst>
      <p:ext uri="{BB962C8B-B14F-4D97-AF65-F5344CB8AC3E}">
        <p14:creationId xmlns:p14="http://schemas.microsoft.com/office/powerpoint/2010/main" val="18648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Review of cell type abundance differences in colitis dataset before showing patient bias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C99B1-58F4-29CD-F7E8-6252674E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" y="2612746"/>
            <a:ext cx="6145884" cy="3651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196DF-B7BA-7769-5CEF-E6CC6C83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28" y="2612745"/>
            <a:ext cx="5816971" cy="365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79F913-95A5-09FB-0212-C164DAE9747F}"/>
              </a:ext>
            </a:extLst>
          </p:cNvPr>
          <p:cNvSpPr txBox="1"/>
          <p:nvPr/>
        </p:nvSpPr>
        <p:spPr>
          <a:xfrm>
            <a:off x="1361440" y="2243413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by clonotype depth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4CEC-3F57-B663-1C38-8C98BA5A305C}"/>
              </a:ext>
            </a:extLst>
          </p:cNvPr>
          <p:cNvSpPr txBox="1"/>
          <p:nvPr/>
        </p:nvSpPr>
        <p:spPr>
          <a:xfrm>
            <a:off x="8417136" y="2255198"/>
            <a:ext cx="15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Downsampled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EED4E-20BE-9C7F-1D6C-1627A78B10B5}"/>
              </a:ext>
            </a:extLst>
          </p:cNvPr>
          <p:cNvSpPr txBox="1"/>
          <p:nvPr/>
        </p:nvSpPr>
        <p:spPr>
          <a:xfrm>
            <a:off x="3579987" y="6483294"/>
            <a:ext cx="738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Wilcox rank sum test: **;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&lt;1e-2, *;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padj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&lt;0.05</a:t>
            </a:r>
            <a:endParaRPr lang="en-US" sz="1800" b="0" i="0" u="none" strike="noStrike" dirty="0">
              <a:solidFill>
                <a:srgbClr val="21212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EB70D-DAB0-9F17-2E35-1A709035245F}"/>
              </a:ext>
            </a:extLst>
          </p:cNvPr>
          <p:cNvSpPr txBox="1"/>
          <p:nvPr/>
        </p:nvSpPr>
        <p:spPr>
          <a:xfrm>
            <a:off x="1158240" y="30507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BEEA5-8DD3-324B-06B7-A957BC4778A8}"/>
              </a:ext>
            </a:extLst>
          </p:cNvPr>
          <p:cNvSpPr txBox="1"/>
          <p:nvPr/>
        </p:nvSpPr>
        <p:spPr>
          <a:xfrm>
            <a:off x="1970848" y="30507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5F88F-1AA5-E1B9-8264-C1498D086CF7}"/>
              </a:ext>
            </a:extLst>
          </p:cNvPr>
          <p:cNvSpPr txBox="1"/>
          <p:nvPr/>
        </p:nvSpPr>
        <p:spPr>
          <a:xfrm>
            <a:off x="3482521" y="30562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AE900-F996-D7D2-B4B2-4B302AA23E2F}"/>
              </a:ext>
            </a:extLst>
          </p:cNvPr>
          <p:cNvSpPr txBox="1"/>
          <p:nvPr/>
        </p:nvSpPr>
        <p:spPr>
          <a:xfrm>
            <a:off x="2729034" y="30507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5BBD0A-C097-DC0E-6C83-8E11FF107309}"/>
              </a:ext>
            </a:extLst>
          </p:cNvPr>
          <p:cNvSpPr txBox="1"/>
          <p:nvPr/>
        </p:nvSpPr>
        <p:spPr>
          <a:xfrm>
            <a:off x="4200267" y="3059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A5B34-F71A-52DA-89A1-7B8614430D9B}"/>
              </a:ext>
            </a:extLst>
          </p:cNvPr>
          <p:cNvSpPr txBox="1"/>
          <p:nvPr/>
        </p:nvSpPr>
        <p:spPr>
          <a:xfrm>
            <a:off x="7397373" y="30507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B7EA8-4540-5212-507E-16A8EE258450}"/>
              </a:ext>
            </a:extLst>
          </p:cNvPr>
          <p:cNvSpPr txBox="1"/>
          <p:nvPr/>
        </p:nvSpPr>
        <p:spPr>
          <a:xfrm>
            <a:off x="8209981" y="30507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D9E2F-FF6E-9C5A-6642-772605C8F15D}"/>
              </a:ext>
            </a:extLst>
          </p:cNvPr>
          <p:cNvSpPr txBox="1"/>
          <p:nvPr/>
        </p:nvSpPr>
        <p:spPr>
          <a:xfrm>
            <a:off x="9721654" y="30562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AC5D0-156F-A8A5-94EC-0C3BCEC7B25E}"/>
              </a:ext>
            </a:extLst>
          </p:cNvPr>
          <p:cNvSpPr txBox="1"/>
          <p:nvPr/>
        </p:nvSpPr>
        <p:spPr>
          <a:xfrm>
            <a:off x="8968167" y="30507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40DC19-805F-DFFF-E0FE-6220B7A56DD7}"/>
              </a:ext>
            </a:extLst>
          </p:cNvPr>
          <p:cNvSpPr txBox="1"/>
          <p:nvPr/>
        </p:nvSpPr>
        <p:spPr>
          <a:xfrm>
            <a:off x="10439400" y="3059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221705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Cell type abundance differences in colitis dataset do not seem to be driven by single/few patients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CEC1BE-5128-4236-045D-CC214AF6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36" y="2674692"/>
            <a:ext cx="5988068" cy="36982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36DB8F-ACC2-B993-4F90-9AD08899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9" y="2674692"/>
            <a:ext cx="5920647" cy="3698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D06D21-2B0E-0729-995A-7ED89D56B994}"/>
              </a:ext>
            </a:extLst>
          </p:cNvPr>
          <p:cNvSpPr txBox="1"/>
          <p:nvPr/>
        </p:nvSpPr>
        <p:spPr>
          <a:xfrm>
            <a:off x="1361440" y="2243413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by clonotype depth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C20CA-413A-6D01-81DC-14A357DA661A}"/>
              </a:ext>
            </a:extLst>
          </p:cNvPr>
          <p:cNvSpPr txBox="1"/>
          <p:nvPr/>
        </p:nvSpPr>
        <p:spPr>
          <a:xfrm>
            <a:off x="8417136" y="2255198"/>
            <a:ext cx="15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Downsampled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My mining and colitis paper cell type abundance published results ~mostly recapitulate, different cell type labels/groupings obscure comparisons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7B5C11-A429-D4B2-290E-000800AE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117" y="2147489"/>
            <a:ext cx="5546676" cy="3325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C922A8-F734-F220-5370-48826892BB3F}"/>
              </a:ext>
            </a:extLst>
          </p:cNvPr>
          <p:cNvSpPr txBox="1"/>
          <p:nvPr/>
        </p:nvSpPr>
        <p:spPr>
          <a:xfrm>
            <a:off x="5750944" y="5387112"/>
            <a:ext cx="59982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They group CD8 TCM/Naïve that I see having opposite abundance trends…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fewer MAITs in </a:t>
            </a:r>
            <a:r>
              <a:rPr lang="en-US" sz="1600" dirty="0" err="1"/>
              <a:t>irAE</a:t>
            </a:r>
            <a:r>
              <a:rPr lang="en-US" sz="1600" dirty="0"/>
              <a:t> group trend does recapitulate (although not significant for them), and higher cycling/proliferating trend in </a:t>
            </a:r>
            <a:r>
              <a:rPr lang="en-US" sz="1600" dirty="0" err="1"/>
              <a:t>irAE</a:t>
            </a:r>
            <a:r>
              <a:rPr lang="en-US" sz="1600" dirty="0"/>
              <a:t> group (although not significant for me)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B7407E-922C-5736-635F-1EB9DEA2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157413"/>
            <a:ext cx="5055079" cy="3154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8ACE2-D986-6E33-F6EE-671C848BAEEE}"/>
              </a:ext>
            </a:extLst>
          </p:cNvPr>
          <p:cNvSpPr txBox="1"/>
          <p:nvPr/>
        </p:nvSpPr>
        <p:spPr>
          <a:xfrm>
            <a:off x="8263540" y="187298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5F35-2135-75CB-B2FB-216B1DCBBD06}"/>
              </a:ext>
            </a:extLst>
          </p:cNvPr>
          <p:cNvSpPr txBox="1"/>
          <p:nvPr/>
        </p:nvSpPr>
        <p:spPr>
          <a:xfrm>
            <a:off x="2198762" y="1848235"/>
            <a:ext cx="65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427FC-ADB1-8777-65BA-C7221E0945C0}"/>
              </a:ext>
            </a:extLst>
          </p:cNvPr>
          <p:cNvSpPr txBox="1"/>
          <p:nvPr/>
        </p:nvSpPr>
        <p:spPr>
          <a:xfrm>
            <a:off x="1691" y="5507928"/>
            <a:ext cx="5651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TCM ~= TEM? If so, then that’s same result from my mining and their published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Higher cycling/proliferating in </a:t>
            </a:r>
            <a:r>
              <a:rPr lang="en-US" sz="1600" dirty="0" err="1"/>
              <a:t>irAE</a:t>
            </a:r>
            <a:r>
              <a:rPr lang="en-US" sz="1600" dirty="0"/>
              <a:t> group does recapitulate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A379D5-B104-472C-4C2A-D65DB92B696C}"/>
              </a:ext>
            </a:extLst>
          </p:cNvPr>
          <p:cNvSpPr/>
          <p:nvPr/>
        </p:nvSpPr>
        <p:spPr>
          <a:xfrm>
            <a:off x="7481045" y="2110057"/>
            <a:ext cx="782495" cy="26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3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Use of PBMCs for Seurat reference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5EE4C-725A-7757-25B4-BCC7393F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5" y="2173857"/>
            <a:ext cx="12200343" cy="25102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D98D52-5808-B3F6-0D0F-D6FF53AA422C}"/>
              </a:ext>
            </a:extLst>
          </p:cNvPr>
          <p:cNvSpPr/>
          <p:nvPr/>
        </p:nvSpPr>
        <p:spPr>
          <a:xfrm>
            <a:off x="4235569" y="3873260"/>
            <a:ext cx="7884543" cy="405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colitis dataset, junctions of CD4 proliferating cells mostly shared with CD4 TCM, CD8 TEM, CD8 Naïve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FEE39-311E-91E7-F84A-794454B01274}"/>
              </a:ext>
            </a:extLst>
          </p:cNvPr>
          <p:cNvSpPr txBox="1"/>
          <p:nvPr/>
        </p:nvSpPr>
        <p:spPr>
          <a:xfrm>
            <a:off x="1732802" y="1676514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28A4A-E06C-9F92-A27C-74DD381F2C27}"/>
              </a:ext>
            </a:extLst>
          </p:cNvPr>
          <p:cNvSpPr txBox="1"/>
          <p:nvPr/>
        </p:nvSpPr>
        <p:spPr>
          <a:xfrm>
            <a:off x="9523140" y="1676514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12FDE-E8CF-45B9-0E3D-5454A3063D90}"/>
              </a:ext>
            </a:extLst>
          </p:cNvPr>
          <p:cNvSpPr txBox="1"/>
          <p:nvPr/>
        </p:nvSpPr>
        <p:spPr>
          <a:xfrm>
            <a:off x="4740143" y="5870255"/>
            <a:ext cx="2609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Chose 1500 random (ICI) linkages</a:t>
            </a:r>
          </a:p>
          <a:p>
            <a:r>
              <a:rPr lang="en-US" sz="1400" dirty="0"/>
              <a:t>to plot (memory limit)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74E9A-CC0E-1F82-EA4A-89A7A1D0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7" y="1852125"/>
            <a:ext cx="2753183" cy="328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2649C-F0B1-4B3B-1A05-8C8D57944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88911"/>
            <a:ext cx="4596777" cy="2838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82582-4DA6-9DE5-F668-65D7D3BDCDBB}"/>
              </a:ext>
            </a:extLst>
          </p:cNvPr>
          <p:cNvSpPr txBox="1"/>
          <p:nvPr/>
        </p:nvSpPr>
        <p:spPr>
          <a:xfrm>
            <a:off x="10709222" y="0"/>
            <a:ext cx="1482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color:</a:t>
            </a:r>
          </a:p>
          <a:p>
            <a:r>
              <a:rPr lang="en-US" dirty="0">
                <a:solidFill>
                  <a:srgbClr val="FF0000"/>
                </a:solidFill>
              </a:rPr>
              <a:t>Colitis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1E26C6"/>
                </a:solidFill>
              </a:rPr>
              <a:t>No colitis </a:t>
            </a:r>
            <a:r>
              <a:rPr lang="en-US" dirty="0" err="1">
                <a:solidFill>
                  <a:srgbClr val="1E26C6"/>
                </a:solidFill>
              </a:rPr>
              <a:t>irAE</a:t>
            </a:r>
            <a:endParaRPr lang="en-US" dirty="0">
              <a:solidFill>
                <a:srgbClr val="1E26C6"/>
              </a:solidFill>
            </a:endParaRPr>
          </a:p>
          <a:p>
            <a:r>
              <a:rPr lang="en-US" dirty="0"/>
              <a:t>Mix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66C178-D7A3-4D3F-8AB7-E7AF836BB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669" y="1967027"/>
            <a:ext cx="3431043" cy="2860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2F40E1-0563-F7D4-B07E-9F71EC807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1" y="4938713"/>
            <a:ext cx="4384244" cy="1676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6DAD34-52D6-E5B9-4020-22E0E95C4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092" y="4938713"/>
            <a:ext cx="4629507" cy="17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3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colitis dataset, junctions of CD8 naive cells mostly shared with CD8 TEMs, themselves, CD8 proliferating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4B2C6-0909-95E1-8AAF-2FC4431B4CDC}"/>
              </a:ext>
            </a:extLst>
          </p:cNvPr>
          <p:cNvSpPr txBox="1"/>
          <p:nvPr/>
        </p:nvSpPr>
        <p:spPr>
          <a:xfrm>
            <a:off x="1633684" y="1667459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BAE360-9A20-9F23-2E54-7B8657494657}"/>
              </a:ext>
            </a:extLst>
          </p:cNvPr>
          <p:cNvSpPr txBox="1"/>
          <p:nvPr/>
        </p:nvSpPr>
        <p:spPr>
          <a:xfrm>
            <a:off x="9587923" y="1667459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45217-1B7A-C0D1-5B75-A46A68F1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7" y="1852125"/>
            <a:ext cx="2753183" cy="3282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EB16E8-1C2D-B823-C815-A9BD55D14214}"/>
              </a:ext>
            </a:extLst>
          </p:cNvPr>
          <p:cNvSpPr txBox="1"/>
          <p:nvPr/>
        </p:nvSpPr>
        <p:spPr>
          <a:xfrm>
            <a:off x="10709222" y="0"/>
            <a:ext cx="1482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color:</a:t>
            </a:r>
          </a:p>
          <a:p>
            <a:r>
              <a:rPr lang="en-US" dirty="0">
                <a:solidFill>
                  <a:srgbClr val="FF0000"/>
                </a:solidFill>
              </a:rPr>
              <a:t>Colitis </a:t>
            </a:r>
            <a:r>
              <a:rPr lang="en-US" dirty="0" err="1">
                <a:solidFill>
                  <a:srgbClr val="FF0000"/>
                </a:solidFill>
              </a:rPr>
              <a:t>irAE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1E26C6"/>
                </a:solidFill>
              </a:rPr>
              <a:t>No colitis </a:t>
            </a:r>
            <a:r>
              <a:rPr lang="en-US" dirty="0" err="1">
                <a:solidFill>
                  <a:srgbClr val="1E26C6"/>
                </a:solidFill>
              </a:rPr>
              <a:t>irAE</a:t>
            </a:r>
            <a:endParaRPr lang="en-US" dirty="0">
              <a:solidFill>
                <a:srgbClr val="1E26C6"/>
              </a:solidFill>
            </a:endParaRPr>
          </a:p>
          <a:p>
            <a:r>
              <a:rPr lang="en-US" dirty="0"/>
              <a:t>Mix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130E7E-EAFF-6DC1-AC32-2386563AA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6" y="2022875"/>
            <a:ext cx="4399471" cy="27695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F7BE8C-2900-1B59-B85E-CC663C6E6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505" y="1996482"/>
            <a:ext cx="3432701" cy="28650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67DB6A-6D2E-3538-362A-BEE661805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09944"/>
            <a:ext cx="4399472" cy="1677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BAD09E-BFD4-640E-6813-B6FFD4AFC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171" y="4938713"/>
            <a:ext cx="4549829" cy="1733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11D9EB-458D-0C24-EC5C-9F4190D7D172}"/>
              </a:ext>
            </a:extLst>
          </p:cNvPr>
          <p:cNvSpPr txBox="1"/>
          <p:nvPr/>
        </p:nvSpPr>
        <p:spPr>
          <a:xfrm>
            <a:off x="4740143" y="5870255"/>
            <a:ext cx="2609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Chose 1500 random (ICI) linkages</a:t>
            </a:r>
          </a:p>
          <a:p>
            <a:r>
              <a:rPr lang="en-US" sz="1400" dirty="0"/>
              <a:t>to plot (memory limit)</a:t>
            </a:r>
          </a:p>
        </p:txBody>
      </p:sp>
    </p:spTree>
    <p:extLst>
      <p:ext uri="{BB962C8B-B14F-4D97-AF65-F5344CB8AC3E}">
        <p14:creationId xmlns:p14="http://schemas.microsoft.com/office/powerpoint/2010/main" val="367411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C97D-8F21-3D3B-6A90-EA71453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Convergence methods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7852-45F5-FF44-A1F6-968E9109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290"/>
            <a:ext cx="4294517" cy="4593654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Colitis dataset: filter out no ICI 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Group by cdr3 AA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Count </a:t>
            </a:r>
            <a:r>
              <a:rPr lang="en-US" dirty="0" err="1">
                <a:effectLst/>
              </a:rPr>
              <a:t>n_distinct</a:t>
            </a:r>
            <a:r>
              <a:rPr lang="en-US" dirty="0">
                <a:effectLst/>
              </a:rPr>
              <a:t> cdr3 NT seqs per CDR3 AA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Ungroup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Group by CDR3 AA and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irAE</a:t>
            </a:r>
            <a:r>
              <a:rPr lang="en-US" b="1" dirty="0">
                <a:effectLst/>
              </a:rPr>
              <a:t> group</a:t>
            </a:r>
            <a:r>
              <a:rPr lang="en-US" dirty="0">
                <a:effectLst/>
              </a:rPr>
              <a:t> (to deal with cases where CDR3 in both groups)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Slice(1)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Perform </a:t>
            </a:r>
            <a:r>
              <a:rPr lang="en-US" dirty="0" err="1">
                <a:effectLst/>
              </a:rPr>
              <a:t>wilcox</a:t>
            </a:r>
            <a:r>
              <a:rPr lang="en-US" dirty="0">
                <a:effectLst/>
              </a:rPr>
              <a:t> test on distributions of CDR3 NT seqs/CDR3 AA for 2 </a:t>
            </a:r>
            <a:r>
              <a:rPr lang="en-US" dirty="0" err="1">
                <a:effectLst/>
              </a:rPr>
              <a:t>irAE</a:t>
            </a:r>
            <a:r>
              <a:rPr lang="en-US" dirty="0">
                <a:effectLst/>
              </a:rPr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</a:rPr>
              <a:t>To plot, normalize each </a:t>
            </a:r>
            <a:r>
              <a:rPr lang="en-US" dirty="0" err="1">
                <a:effectLst/>
              </a:rPr>
              <a:t>irAE</a:t>
            </a:r>
            <a:r>
              <a:rPr lang="en-US" dirty="0">
                <a:effectLst/>
              </a:rPr>
              <a:t> group by sum of counts, transform y-axis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6D74-4969-9B4A-EFD5-50540A7B1F24}"/>
              </a:ext>
            </a:extLst>
          </p:cNvPr>
          <p:cNvSpPr txBox="1">
            <a:spLocks/>
          </p:cNvSpPr>
          <p:nvPr/>
        </p:nvSpPr>
        <p:spPr>
          <a:xfrm>
            <a:off x="6278590" y="1919290"/>
            <a:ext cx="4294517" cy="4593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Group by cdr3 AA sequence </a:t>
            </a:r>
            <a:r>
              <a:rPr lang="en-US" b="1" dirty="0"/>
              <a:t>&amp; patient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Count </a:t>
            </a:r>
            <a:r>
              <a:rPr lang="en-US" dirty="0" err="1"/>
              <a:t>n_distinct</a:t>
            </a:r>
            <a:r>
              <a:rPr lang="en-US" dirty="0"/>
              <a:t> cdr3 NT seqs per CDR3 AA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Slice(1)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US" dirty="0" err="1"/>
              <a:t>wilcox</a:t>
            </a:r>
            <a:r>
              <a:rPr lang="en-US" dirty="0"/>
              <a:t> test on distributions of CDR3 NT seqs/CDR3 AA for 2 </a:t>
            </a:r>
            <a:r>
              <a:rPr lang="en-US" dirty="0" err="1"/>
              <a:t>irAE</a:t>
            </a:r>
            <a:r>
              <a:rPr lang="en-US" dirty="0"/>
              <a:t>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plot, normalize each </a:t>
            </a:r>
            <a:r>
              <a:rPr lang="en-US" dirty="0" err="1"/>
              <a:t>irAE</a:t>
            </a:r>
            <a:r>
              <a:rPr lang="en-US" dirty="0"/>
              <a:t> group by sum of counts, transform y-axis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A3BB8-3118-9C41-718A-BE24B8D411C3}"/>
              </a:ext>
            </a:extLst>
          </p:cNvPr>
          <p:cNvSpPr txBox="1"/>
          <p:nvPr/>
        </p:nvSpPr>
        <p:spPr>
          <a:xfrm>
            <a:off x="6829171" y="1475117"/>
            <a:ext cx="302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</a:t>
            </a:r>
            <a:r>
              <a:rPr lang="en-US" dirty="0" err="1"/>
              <a:t>intrapatient</a:t>
            </a:r>
            <a:r>
              <a:rPr lang="en-US" dirty="0"/>
              <a:t> convergence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51B1B-0DE4-0585-5A3A-34842712AABE}"/>
              </a:ext>
            </a:extLst>
          </p:cNvPr>
          <p:cNvSpPr txBox="1"/>
          <p:nvPr/>
        </p:nvSpPr>
        <p:spPr>
          <a:xfrm>
            <a:off x="1716585" y="1475117"/>
            <a:ext cx="337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Intra- &amp; inter-patient convergence</a:t>
            </a:r>
          </a:p>
        </p:txBody>
      </p:sp>
    </p:spTree>
    <p:extLst>
      <p:ext uri="{BB962C8B-B14F-4D97-AF65-F5344CB8AC3E}">
        <p14:creationId xmlns:p14="http://schemas.microsoft.com/office/powerpoint/2010/main" val="41798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21927</TotalTime>
  <Words>1498</Words>
  <Application>Microsoft Macintosh PowerPoint</Application>
  <PresentationFormat>Widescreen</PresentationFormat>
  <Paragraphs>199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Lato</vt:lpstr>
      <vt:lpstr>Menlo</vt:lpstr>
      <vt:lpstr>Wingdings</vt:lpstr>
      <vt:lpstr>Office Theme</vt:lpstr>
      <vt:lpstr>Weekly meeting</vt:lpstr>
      <vt:lpstr>Outline</vt:lpstr>
      <vt:lpstr>Review of cell type abundance differences in colitis dataset before showing patient bias plots</vt:lpstr>
      <vt:lpstr>Cell type abundance differences in colitis dataset do not seem to be driven by single/few patients</vt:lpstr>
      <vt:lpstr>My mining and colitis paper cell type abundance published results ~mostly recapitulate, different cell type labels/groupings obscure comparisons</vt:lpstr>
      <vt:lpstr>Use of PBMCs for Seurat reference mapping</vt:lpstr>
      <vt:lpstr>In colitis dataset, junctions of CD4 proliferating cells mostly shared with CD4 TCM, CD8 TEM, CD8 Naïve cells</vt:lpstr>
      <vt:lpstr>In colitis dataset, junctions of CD8 naive cells mostly shared with CD8 TEMs, themselves, CD8 proliferating cells</vt:lpstr>
      <vt:lpstr>Convergence methods</vt:lpstr>
      <vt:lpstr>Intra- &amp; inter-patient convergence by irAE group has opposite trends in CD4 Ts from 2 datasets</vt:lpstr>
      <vt:lpstr>Intrapatient convergence higher in colitis irAE group in CD8 Ts</vt:lpstr>
      <vt:lpstr>Contribution of sequencing errors to intrapatient “convergence”, where/how to impose cutoff?</vt:lpstr>
      <vt:lpstr>Given ability of rare clonotypes to drive disease, also investigated non-cumulative clonotype heatmaps</vt:lpstr>
      <vt:lpstr>Conclusions</vt:lpstr>
      <vt:lpstr>Next steps</vt:lpstr>
      <vt:lpstr>Alternative metrics to distinguish seq errors from intrapatient convergence</vt:lpstr>
      <vt:lpstr>Myocarditis paper cell abundance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NCI grant meeting with Ty and Nidhi</dc:title>
  <dc:creator>Peter Linsley</dc:creator>
  <cp:lastModifiedBy>Ty Bottorff</cp:lastModifiedBy>
  <cp:revision>4687</cp:revision>
  <dcterms:created xsi:type="dcterms:W3CDTF">2023-09-15T17:40:02Z</dcterms:created>
  <dcterms:modified xsi:type="dcterms:W3CDTF">2024-01-18T23:00:51Z</dcterms:modified>
</cp:coreProperties>
</file>